
<file path=[Content_Types].xml><?xml version="1.0" encoding="utf-8"?>
<Types xmlns="http://schemas.openxmlformats.org/package/2006/content-types">
  <Default Extension="xml" ContentType="application/xml"/>
  <Default Extension="jpg" ContentType="image/jpeg"/>
  <Default Extension="mp3" ContentType="audio/unknown"/>
  <Default Extension="jpeg" ContentType="image/jpeg"/>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5" r:id="rId2"/>
    <p:sldId id="263" r:id="rId3"/>
    <p:sldId id="262" r:id="rId4"/>
    <p:sldId id="264" r:id="rId5"/>
    <p:sldId id="258" r:id="rId6"/>
    <p:sldId id="256" r:id="rId7"/>
    <p:sldId id="257" r:id="rId8"/>
    <p:sldId id="259" r:id="rId9"/>
    <p:sldId id="260" r:id="rId10"/>
    <p:sldId id="261"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08" d="100"/>
          <a:sy n="108" d="100"/>
        </p:scale>
        <p:origin x="-912"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jpg>
</file>

<file path=ppt/media/image3.png>
</file>

<file path=ppt/media/image4.png>
</file>

<file path=ppt/media/image5.png>
</file>

<file path=ppt/media/image6.png>
</file>

<file path=ppt/media/image7.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3F1CDC2-0AA8-2C4D-8BF9-2E8E64E14ABA}" type="datetimeFigureOut">
              <a:rPr lang="en-US" smtClean="0"/>
              <a:t>2/8/12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36F571-78F9-1341-828A-DADB9204D353}" type="slidenum">
              <a:rPr lang="en-US" smtClean="0"/>
              <a:t>‹#›</a:t>
            </a:fld>
            <a:endParaRPr lang="en-US"/>
          </a:p>
        </p:txBody>
      </p:sp>
    </p:spTree>
    <p:extLst>
      <p:ext uri="{BB962C8B-B14F-4D97-AF65-F5344CB8AC3E}">
        <p14:creationId xmlns:p14="http://schemas.microsoft.com/office/powerpoint/2010/main" val="2877755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F1CDC2-0AA8-2C4D-8BF9-2E8E64E14ABA}" type="datetimeFigureOut">
              <a:rPr lang="en-US" smtClean="0"/>
              <a:t>2/8/12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36F571-78F9-1341-828A-DADB9204D353}" type="slidenum">
              <a:rPr lang="en-US" smtClean="0"/>
              <a:t>‹#›</a:t>
            </a:fld>
            <a:endParaRPr lang="en-US"/>
          </a:p>
        </p:txBody>
      </p:sp>
    </p:spTree>
    <p:extLst>
      <p:ext uri="{BB962C8B-B14F-4D97-AF65-F5344CB8AC3E}">
        <p14:creationId xmlns:p14="http://schemas.microsoft.com/office/powerpoint/2010/main" val="1988404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F1CDC2-0AA8-2C4D-8BF9-2E8E64E14ABA}" type="datetimeFigureOut">
              <a:rPr lang="en-US" smtClean="0"/>
              <a:t>2/8/12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36F571-78F9-1341-828A-DADB9204D353}" type="slidenum">
              <a:rPr lang="en-US" smtClean="0"/>
              <a:t>‹#›</a:t>
            </a:fld>
            <a:endParaRPr lang="en-US"/>
          </a:p>
        </p:txBody>
      </p:sp>
    </p:spTree>
    <p:extLst>
      <p:ext uri="{BB962C8B-B14F-4D97-AF65-F5344CB8AC3E}">
        <p14:creationId xmlns:p14="http://schemas.microsoft.com/office/powerpoint/2010/main" val="2885896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F1CDC2-0AA8-2C4D-8BF9-2E8E64E14ABA}" type="datetimeFigureOut">
              <a:rPr lang="en-US" smtClean="0"/>
              <a:t>2/8/12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36F571-78F9-1341-828A-DADB9204D353}" type="slidenum">
              <a:rPr lang="en-US" smtClean="0"/>
              <a:t>‹#›</a:t>
            </a:fld>
            <a:endParaRPr lang="en-US"/>
          </a:p>
        </p:txBody>
      </p:sp>
    </p:spTree>
    <p:extLst>
      <p:ext uri="{BB962C8B-B14F-4D97-AF65-F5344CB8AC3E}">
        <p14:creationId xmlns:p14="http://schemas.microsoft.com/office/powerpoint/2010/main" val="395658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3F1CDC2-0AA8-2C4D-8BF9-2E8E64E14ABA}" type="datetimeFigureOut">
              <a:rPr lang="en-US" smtClean="0"/>
              <a:t>2/8/12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36F571-78F9-1341-828A-DADB9204D353}" type="slidenum">
              <a:rPr lang="en-US" smtClean="0"/>
              <a:t>‹#›</a:t>
            </a:fld>
            <a:endParaRPr lang="en-US"/>
          </a:p>
        </p:txBody>
      </p:sp>
    </p:spTree>
    <p:extLst>
      <p:ext uri="{BB962C8B-B14F-4D97-AF65-F5344CB8AC3E}">
        <p14:creationId xmlns:p14="http://schemas.microsoft.com/office/powerpoint/2010/main" val="1967265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3F1CDC2-0AA8-2C4D-8BF9-2E8E64E14ABA}" type="datetimeFigureOut">
              <a:rPr lang="en-US" smtClean="0"/>
              <a:t>2/8/12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36F571-78F9-1341-828A-DADB9204D353}" type="slidenum">
              <a:rPr lang="en-US" smtClean="0"/>
              <a:t>‹#›</a:t>
            </a:fld>
            <a:endParaRPr lang="en-US"/>
          </a:p>
        </p:txBody>
      </p:sp>
    </p:spTree>
    <p:extLst>
      <p:ext uri="{BB962C8B-B14F-4D97-AF65-F5344CB8AC3E}">
        <p14:creationId xmlns:p14="http://schemas.microsoft.com/office/powerpoint/2010/main" val="269461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3F1CDC2-0AA8-2C4D-8BF9-2E8E64E14ABA}" type="datetimeFigureOut">
              <a:rPr lang="en-US" smtClean="0"/>
              <a:t>2/8/12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36F571-78F9-1341-828A-DADB9204D353}" type="slidenum">
              <a:rPr lang="en-US" smtClean="0"/>
              <a:t>‹#›</a:t>
            </a:fld>
            <a:endParaRPr lang="en-US"/>
          </a:p>
        </p:txBody>
      </p:sp>
    </p:spTree>
    <p:extLst>
      <p:ext uri="{BB962C8B-B14F-4D97-AF65-F5344CB8AC3E}">
        <p14:creationId xmlns:p14="http://schemas.microsoft.com/office/powerpoint/2010/main" val="2880658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3F1CDC2-0AA8-2C4D-8BF9-2E8E64E14ABA}" type="datetimeFigureOut">
              <a:rPr lang="en-US" smtClean="0"/>
              <a:t>2/8/12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36F571-78F9-1341-828A-DADB9204D353}" type="slidenum">
              <a:rPr lang="en-US" smtClean="0"/>
              <a:t>‹#›</a:t>
            </a:fld>
            <a:endParaRPr lang="en-US"/>
          </a:p>
        </p:txBody>
      </p:sp>
    </p:spTree>
    <p:extLst>
      <p:ext uri="{BB962C8B-B14F-4D97-AF65-F5344CB8AC3E}">
        <p14:creationId xmlns:p14="http://schemas.microsoft.com/office/powerpoint/2010/main" val="4224503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F1CDC2-0AA8-2C4D-8BF9-2E8E64E14ABA}" type="datetimeFigureOut">
              <a:rPr lang="en-US" smtClean="0"/>
              <a:t>2/8/12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36F571-78F9-1341-828A-DADB9204D353}" type="slidenum">
              <a:rPr lang="en-US" smtClean="0"/>
              <a:t>‹#›</a:t>
            </a:fld>
            <a:endParaRPr lang="en-US"/>
          </a:p>
        </p:txBody>
      </p:sp>
    </p:spTree>
    <p:extLst>
      <p:ext uri="{BB962C8B-B14F-4D97-AF65-F5344CB8AC3E}">
        <p14:creationId xmlns:p14="http://schemas.microsoft.com/office/powerpoint/2010/main" val="3452454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F1CDC2-0AA8-2C4D-8BF9-2E8E64E14ABA}" type="datetimeFigureOut">
              <a:rPr lang="en-US" smtClean="0"/>
              <a:t>2/8/12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36F571-78F9-1341-828A-DADB9204D353}" type="slidenum">
              <a:rPr lang="en-US" smtClean="0"/>
              <a:t>‹#›</a:t>
            </a:fld>
            <a:endParaRPr lang="en-US"/>
          </a:p>
        </p:txBody>
      </p:sp>
    </p:spTree>
    <p:extLst>
      <p:ext uri="{BB962C8B-B14F-4D97-AF65-F5344CB8AC3E}">
        <p14:creationId xmlns:p14="http://schemas.microsoft.com/office/powerpoint/2010/main" val="1446223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F1CDC2-0AA8-2C4D-8BF9-2E8E64E14ABA}" type="datetimeFigureOut">
              <a:rPr lang="en-US" smtClean="0"/>
              <a:t>2/8/12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36F571-78F9-1341-828A-DADB9204D353}" type="slidenum">
              <a:rPr lang="en-US" smtClean="0"/>
              <a:t>‹#›</a:t>
            </a:fld>
            <a:endParaRPr lang="en-US"/>
          </a:p>
        </p:txBody>
      </p:sp>
    </p:spTree>
    <p:extLst>
      <p:ext uri="{BB962C8B-B14F-4D97-AF65-F5344CB8AC3E}">
        <p14:creationId xmlns:p14="http://schemas.microsoft.com/office/powerpoint/2010/main" val="1872890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F1CDC2-0AA8-2C4D-8BF9-2E8E64E14ABA}" type="datetimeFigureOut">
              <a:rPr lang="en-US" smtClean="0"/>
              <a:t>2/8/12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36F571-78F9-1341-828A-DADB9204D353}" type="slidenum">
              <a:rPr lang="en-US" smtClean="0"/>
              <a:t>‹#›</a:t>
            </a:fld>
            <a:endParaRPr lang="en-US"/>
          </a:p>
        </p:txBody>
      </p:sp>
    </p:spTree>
    <p:extLst>
      <p:ext uri="{BB962C8B-B14F-4D97-AF65-F5344CB8AC3E}">
        <p14:creationId xmlns:p14="http://schemas.microsoft.com/office/powerpoint/2010/main" val="31587370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en.wikipedia.org/wiki/Dantooine%23Dantooine" TargetMode="External"/><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jpg"/><Relationship Id="rId5" Type="http://schemas.openxmlformats.org/officeDocument/2006/relationships/image" Target="../media/image3.png"/><Relationship Id="rId1" Type="http://schemas.microsoft.com/office/2007/relationships/media" Target="../media/media1.mp3"/><Relationship Id="rId2" Type="http://schemas.openxmlformats.org/officeDocument/2006/relationships/audio" Target="../media/media1.mp3"/></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Creating/Remembering Secure Passwords</a:t>
            </a:r>
            <a:endParaRPr lang="en-US" dirty="0"/>
          </a:p>
        </p:txBody>
      </p:sp>
      <p:sp>
        <p:nvSpPr>
          <p:cNvPr id="3" name="Subtitle 2"/>
          <p:cNvSpPr>
            <a:spLocks noGrp="1"/>
          </p:cNvSpPr>
          <p:nvPr>
            <p:ph type="subTitle" idx="1"/>
          </p:nvPr>
        </p:nvSpPr>
        <p:spPr/>
        <p:txBody>
          <a:bodyPr/>
          <a:lstStyle/>
          <a:p>
            <a:r>
              <a:rPr lang="en-US" dirty="0" smtClean="0"/>
              <a:t>Hain-Lee Hsueh</a:t>
            </a:r>
          </a:p>
          <a:p>
            <a:r>
              <a:rPr lang="en-US" dirty="0" smtClean="0"/>
              <a:t>Michael Duong</a:t>
            </a:r>
            <a:endParaRPr lang="en-US" dirty="0"/>
          </a:p>
        </p:txBody>
      </p:sp>
    </p:spTree>
    <p:extLst>
      <p:ext uri="{BB962C8B-B14F-4D97-AF65-F5344CB8AC3E}">
        <p14:creationId xmlns:p14="http://schemas.microsoft.com/office/powerpoint/2010/main" val="260263974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00"/>
                </a:solidFill>
                <a:latin typeface="Arial"/>
                <a:cs typeface="Arial"/>
              </a:rPr>
              <a:t>Core Mechanic</a:t>
            </a:r>
            <a:endParaRPr lang="en-US" dirty="0">
              <a:solidFill>
                <a:srgbClr val="FFFF00"/>
              </a:solidFill>
              <a:latin typeface="Arial"/>
              <a:cs typeface="Arial"/>
            </a:endParaRPr>
          </a:p>
        </p:txBody>
      </p:sp>
      <p:sp>
        <p:nvSpPr>
          <p:cNvPr id="3" name="Content Placeholder 2"/>
          <p:cNvSpPr>
            <a:spLocks noGrp="1"/>
          </p:cNvSpPr>
          <p:nvPr>
            <p:ph idx="1"/>
          </p:nvPr>
        </p:nvSpPr>
        <p:spPr>
          <a:xfrm>
            <a:off x="457200" y="1600200"/>
            <a:ext cx="8229600" cy="4086335"/>
          </a:xfrm>
        </p:spPr>
        <p:txBody>
          <a:bodyPr>
            <a:normAutofit fontScale="92500"/>
          </a:bodyPr>
          <a:lstStyle/>
          <a:p>
            <a:r>
              <a:rPr lang="en-US" dirty="0" smtClean="0">
                <a:solidFill>
                  <a:srgbClr val="FFFFFF"/>
                </a:solidFill>
                <a:latin typeface="Arial"/>
                <a:cs typeface="Arial"/>
              </a:rPr>
              <a:t>Concurrently, rebel ships periodically need legitimate access, which you grant them by providing the password upon each request</a:t>
            </a:r>
          </a:p>
          <a:p>
            <a:r>
              <a:rPr lang="en-US" dirty="0" smtClean="0">
                <a:solidFill>
                  <a:srgbClr val="FFFFFF"/>
                </a:solidFill>
                <a:latin typeface="Arial"/>
                <a:cs typeface="Arial"/>
              </a:rPr>
              <a:t>You get three attempts per resource to enter the password before the resource is indefinitely locked</a:t>
            </a:r>
          </a:p>
          <a:p>
            <a:r>
              <a:rPr lang="en-US" dirty="0" smtClean="0">
                <a:solidFill>
                  <a:srgbClr val="FFFFFF"/>
                </a:solidFill>
                <a:latin typeface="Arial"/>
                <a:cs typeface="Arial"/>
              </a:rPr>
              <a:t>Failure to do so will result in exile to the distant planet of </a:t>
            </a:r>
            <a:r>
              <a:rPr lang="en-US" dirty="0" err="1" smtClean="0">
                <a:solidFill>
                  <a:srgbClr val="FFFFFF"/>
                </a:solidFill>
                <a:latin typeface="Arial"/>
                <a:cs typeface="Arial"/>
              </a:rPr>
              <a:t>DANtooine</a:t>
            </a:r>
            <a:r>
              <a:rPr lang="en-US" dirty="0" smtClean="0">
                <a:solidFill>
                  <a:srgbClr val="FFFF00"/>
                </a:solidFill>
                <a:latin typeface="Arial"/>
                <a:cs typeface="Arial"/>
              </a:rPr>
              <a:t>*</a:t>
            </a:r>
          </a:p>
          <a:p>
            <a:pPr marL="0" indent="0">
              <a:buNone/>
            </a:pPr>
            <a:endParaRPr lang="en-US" dirty="0">
              <a:solidFill>
                <a:srgbClr val="FFFFFF"/>
              </a:solidFill>
              <a:latin typeface="Arial"/>
              <a:cs typeface="Arial"/>
            </a:endParaRPr>
          </a:p>
        </p:txBody>
      </p:sp>
      <p:sp>
        <p:nvSpPr>
          <p:cNvPr id="4" name="TextBox 3"/>
          <p:cNvSpPr txBox="1"/>
          <p:nvPr/>
        </p:nvSpPr>
        <p:spPr>
          <a:xfrm>
            <a:off x="567665" y="5927082"/>
            <a:ext cx="7658688" cy="369332"/>
          </a:xfrm>
          <a:prstGeom prst="rect">
            <a:avLst/>
          </a:prstGeom>
          <a:noFill/>
        </p:spPr>
        <p:txBody>
          <a:bodyPr wrap="square" rtlCol="0">
            <a:spAutoFit/>
          </a:bodyPr>
          <a:lstStyle/>
          <a:p>
            <a:r>
              <a:rPr lang="en-US" dirty="0" smtClean="0">
                <a:solidFill>
                  <a:srgbClr val="FFFF00"/>
                </a:solidFill>
                <a:latin typeface="Arial"/>
                <a:cs typeface="Arial"/>
              </a:rPr>
              <a:t>*Real Star Wars planet: </a:t>
            </a:r>
            <a:r>
              <a:rPr lang="en-US" dirty="0" smtClean="0">
                <a:solidFill>
                  <a:srgbClr val="FFFFFF"/>
                </a:solidFill>
                <a:latin typeface="Arial"/>
                <a:cs typeface="Arial"/>
                <a:hlinkClick r:id="rId3"/>
              </a:rPr>
              <a:t>http://</a:t>
            </a:r>
            <a:r>
              <a:rPr lang="en-US" dirty="0" err="1" smtClean="0">
                <a:solidFill>
                  <a:srgbClr val="FFFFFF"/>
                </a:solidFill>
                <a:latin typeface="Arial"/>
                <a:cs typeface="Arial"/>
                <a:hlinkClick r:id="rId3"/>
              </a:rPr>
              <a:t>en.wikipedia.org</a:t>
            </a:r>
            <a:r>
              <a:rPr lang="en-US" dirty="0" smtClean="0">
                <a:solidFill>
                  <a:srgbClr val="FFFFFF"/>
                </a:solidFill>
                <a:latin typeface="Arial"/>
                <a:cs typeface="Arial"/>
                <a:hlinkClick r:id="rId3"/>
              </a:rPr>
              <a:t>/wiki/</a:t>
            </a:r>
            <a:r>
              <a:rPr lang="en-US" dirty="0" err="1" smtClean="0">
                <a:solidFill>
                  <a:srgbClr val="FFFFFF"/>
                </a:solidFill>
                <a:latin typeface="Arial"/>
                <a:cs typeface="Arial"/>
                <a:hlinkClick r:id="rId3"/>
              </a:rPr>
              <a:t>Dantooine#Dantooine</a:t>
            </a:r>
            <a:endParaRPr lang="en-US" dirty="0">
              <a:solidFill>
                <a:srgbClr val="FFFFFF"/>
              </a:solidFill>
              <a:latin typeface="Arial"/>
              <a:cs typeface="Arial"/>
            </a:endParaRPr>
          </a:p>
        </p:txBody>
      </p:sp>
      <p:pic>
        <p:nvPicPr>
          <p:cNvPr id="6" name="Picture 5"/>
          <p:cNvPicPr>
            <a:picLocks noChangeAspect="1"/>
          </p:cNvPicPr>
          <p:nvPr/>
        </p:nvPicPr>
        <p:blipFill>
          <a:blip r:embed="rId4"/>
          <a:stretch>
            <a:fillRect/>
          </a:stretch>
        </p:blipFill>
        <p:spPr>
          <a:xfrm>
            <a:off x="457200" y="274638"/>
            <a:ext cx="1835009" cy="1086026"/>
          </a:xfrm>
          <a:prstGeom prst="rect">
            <a:avLst/>
          </a:prstGeom>
        </p:spPr>
      </p:pic>
    </p:spTree>
    <p:extLst>
      <p:ext uri="{BB962C8B-B14F-4D97-AF65-F5344CB8AC3E}">
        <p14:creationId xmlns:p14="http://schemas.microsoft.com/office/powerpoint/2010/main" val="378247834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58044" y="180513"/>
            <a:ext cx="8046173" cy="6534798"/>
          </a:xfrm>
          <a:prstGeom prst="rect">
            <a:avLst/>
          </a:prstGeom>
        </p:spPr>
      </p:pic>
    </p:spTree>
    <p:extLst>
      <p:ext uri="{BB962C8B-B14F-4D97-AF65-F5344CB8AC3E}">
        <p14:creationId xmlns:p14="http://schemas.microsoft.com/office/powerpoint/2010/main" val="153838395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Secure And Memorable Passwords</a:t>
            </a:r>
            <a:endParaRPr lang="en-US" dirty="0"/>
          </a:p>
        </p:txBody>
      </p:sp>
      <p:sp>
        <p:nvSpPr>
          <p:cNvPr id="3" name="Content Placeholder 2"/>
          <p:cNvSpPr>
            <a:spLocks noGrp="1"/>
          </p:cNvSpPr>
          <p:nvPr>
            <p:ph idx="1"/>
          </p:nvPr>
        </p:nvSpPr>
        <p:spPr/>
        <p:txBody>
          <a:bodyPr/>
          <a:lstStyle/>
          <a:p>
            <a:r>
              <a:rPr lang="en-US" dirty="0" smtClean="0"/>
              <a:t>Problem:</a:t>
            </a:r>
          </a:p>
          <a:p>
            <a:pPr lvl="1"/>
            <a:r>
              <a:rPr lang="en-US" dirty="0" smtClean="0"/>
              <a:t>Maintaining many random passwords is difficult to remember: BAD</a:t>
            </a:r>
          </a:p>
          <a:p>
            <a:pPr lvl="1"/>
            <a:r>
              <a:rPr lang="en-US" dirty="0" smtClean="0"/>
              <a:t>Maintaining a single master password is extremely insecure: BAD</a:t>
            </a:r>
          </a:p>
          <a:p>
            <a:pPr lvl="1"/>
            <a:r>
              <a:rPr lang="en-US" dirty="0" smtClean="0"/>
              <a:t>Short passwords utilizing common words: BAD</a:t>
            </a:r>
          </a:p>
          <a:p>
            <a:pPr marL="0" indent="0">
              <a:buNone/>
            </a:pPr>
            <a:endParaRPr lang="en-US" dirty="0"/>
          </a:p>
        </p:txBody>
      </p:sp>
    </p:spTree>
    <p:extLst>
      <p:ext uri="{BB962C8B-B14F-4D97-AF65-F5344CB8AC3E}">
        <p14:creationId xmlns:p14="http://schemas.microsoft.com/office/powerpoint/2010/main" val="5747962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Secure And Memorable Passwords</a:t>
            </a:r>
            <a:endParaRPr lang="en-US" dirty="0"/>
          </a:p>
        </p:txBody>
      </p:sp>
      <p:sp>
        <p:nvSpPr>
          <p:cNvPr id="3" name="Content Placeholder 2"/>
          <p:cNvSpPr>
            <a:spLocks noGrp="1"/>
          </p:cNvSpPr>
          <p:nvPr>
            <p:ph idx="1"/>
          </p:nvPr>
        </p:nvSpPr>
        <p:spPr/>
        <p:txBody>
          <a:bodyPr>
            <a:normAutofit/>
          </a:bodyPr>
          <a:lstStyle/>
          <a:p>
            <a:r>
              <a:rPr lang="en-US" dirty="0" smtClean="0"/>
              <a:t>Possible Elaboration Strategies</a:t>
            </a:r>
          </a:p>
          <a:p>
            <a:pPr lvl="1"/>
            <a:r>
              <a:rPr lang="en-US" dirty="0" smtClean="0"/>
              <a:t>Leverage personal word associations within the password (chunking)</a:t>
            </a:r>
          </a:p>
          <a:p>
            <a:pPr lvl="1"/>
            <a:r>
              <a:rPr lang="en-US" dirty="0" smtClean="0"/>
              <a:t>Create a mental visual or story of the password that only makes sense to you</a:t>
            </a:r>
            <a:endParaRPr lang="en-US" dirty="0"/>
          </a:p>
          <a:p>
            <a:pPr lvl="1"/>
            <a:r>
              <a:rPr lang="en-US" dirty="0" smtClean="0"/>
              <a:t>Establish an obscure </a:t>
            </a:r>
            <a:r>
              <a:rPr lang="en-US" dirty="0" smtClean="0"/>
              <a:t>but memorable connection </a:t>
            </a:r>
            <a:r>
              <a:rPr lang="en-US" dirty="0" smtClean="0"/>
              <a:t>between password and </a:t>
            </a:r>
            <a:r>
              <a:rPr lang="en-US" dirty="0" smtClean="0"/>
              <a:t>the thing </a:t>
            </a:r>
            <a:r>
              <a:rPr lang="en-US" dirty="0" smtClean="0"/>
              <a:t>being protected</a:t>
            </a:r>
          </a:p>
          <a:p>
            <a:r>
              <a:rPr lang="en-US" dirty="0" smtClean="0"/>
              <a:t>Example</a:t>
            </a:r>
          </a:p>
          <a:p>
            <a:pPr lvl="1"/>
            <a:r>
              <a:rPr lang="en-US" dirty="0" smtClean="0"/>
              <a:t>PW for </a:t>
            </a:r>
            <a:r>
              <a:rPr lang="en-US" dirty="0" smtClean="0"/>
              <a:t>an amazon account: </a:t>
            </a:r>
            <a:r>
              <a:rPr lang="en-US" dirty="0" err="1" smtClean="0"/>
              <a:t>samtoucanfruitgoods</a:t>
            </a:r>
            <a:endParaRPr lang="en-US" dirty="0" smtClean="0"/>
          </a:p>
        </p:txBody>
      </p:sp>
    </p:spTree>
    <p:extLst>
      <p:ext uri="{BB962C8B-B14F-4D97-AF65-F5344CB8AC3E}">
        <p14:creationId xmlns:p14="http://schemas.microsoft.com/office/powerpoint/2010/main" val="176562171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865437"/>
            <a:ext cx="7772400" cy="1470025"/>
          </a:xfrm>
        </p:spPr>
        <p:txBody>
          <a:bodyPr/>
          <a:lstStyle/>
          <a:p>
            <a:pPr algn="just"/>
            <a:r>
              <a:rPr lang="en-US" dirty="0" smtClean="0">
                <a:solidFill>
                  <a:schemeClr val="accent5"/>
                </a:solidFill>
                <a:latin typeface="Arial"/>
                <a:cs typeface="Arial"/>
              </a:rPr>
              <a:t>A long time ago in a galaxy far, far away…</a:t>
            </a:r>
            <a:endParaRPr lang="en-US" dirty="0">
              <a:solidFill>
                <a:schemeClr val="accent5"/>
              </a:solidFill>
              <a:latin typeface="Arial"/>
              <a:cs typeface="Arial"/>
            </a:endParaRPr>
          </a:p>
        </p:txBody>
      </p:sp>
    </p:spTree>
    <p:extLst>
      <p:ext uri="{BB962C8B-B14F-4D97-AF65-F5344CB8AC3E}">
        <p14:creationId xmlns:p14="http://schemas.microsoft.com/office/powerpoint/2010/main" val="12175876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xmlns:p14="http://schemas.microsoft.com/office/powerpoint/2010/main" spd="slow" advClick="0" advTm="0"/>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par>
                          <p:cTn id="8" fill="hold">
                            <p:stCondLst>
                              <p:cond delay="2000"/>
                            </p:stCondLst>
                            <p:childTnLst>
                              <p:par>
                                <p:cTn id="9" presetID="10" presetClass="exit" presetSubtype="0" fill="hold" grpId="1" nodeType="afterEffect">
                                  <p:stCondLst>
                                    <p:cond delay="1000"/>
                                  </p:stCondLst>
                                  <p:childTnLst>
                                    <p:animEffect transition="out" filter="fade">
                                      <p:cBhvr>
                                        <p:cTn id="10" dur="2000"/>
                                        <p:tgtEl>
                                          <p:spTgt spid="4"/>
                                        </p:tgtEl>
                                      </p:cBhvr>
                                    </p:animEffect>
                                    <p:set>
                                      <p:cBhvr>
                                        <p:cTn id="11" dur="1" fill="hold">
                                          <p:stCondLst>
                                            <p:cond delay="1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17523" y="1798258"/>
            <a:ext cx="4708955" cy="2573088"/>
          </a:xfrm>
        </p:spPr>
        <p:txBody>
          <a:bodyPr>
            <a:noAutofit/>
          </a:bodyPr>
          <a:lstStyle/>
          <a:p>
            <a:pPr algn="dist">
              <a:lnSpc>
                <a:spcPct val="70000"/>
              </a:lnSpc>
            </a:pPr>
            <a:r>
              <a:rPr lang="en-US" sz="11500" b="1" dirty="0" smtClean="0">
                <a:ln w="38100">
                  <a:solidFill>
                    <a:srgbClr val="FFFF00"/>
                  </a:solidFill>
                  <a:prstDash val="solid"/>
                  <a:miter lim="800000"/>
                </a:ln>
                <a:noFill/>
                <a:effectLst>
                  <a:glow>
                    <a:srgbClr val="FFFF00">
                      <a:alpha val="75000"/>
                    </a:srgbClr>
                  </a:glow>
                  <a:outerShdw blurRad="25500" dist="23000" dir="7020000" algn="tl">
                    <a:srgbClr val="000000">
                      <a:alpha val="50000"/>
                    </a:srgbClr>
                  </a:outerShdw>
                </a:effectLst>
              </a:rPr>
              <a:t>STAR</a:t>
            </a:r>
            <a:r>
              <a:rPr lang="en-US" sz="9600" b="1" dirty="0" smtClean="0">
                <a:ln w="38100">
                  <a:solidFill>
                    <a:srgbClr val="FFFF00"/>
                  </a:solidFill>
                  <a:prstDash val="solid"/>
                  <a:miter lim="800000"/>
                </a:ln>
                <a:noFill/>
                <a:effectLst>
                  <a:glow>
                    <a:srgbClr val="FFFF00">
                      <a:alpha val="75000"/>
                    </a:srgbClr>
                  </a:glow>
                  <a:outerShdw blurRad="25500" dist="23000" dir="7020000" algn="tl">
                    <a:srgbClr val="000000">
                      <a:alpha val="50000"/>
                    </a:srgbClr>
                  </a:outerShdw>
                </a:effectLst>
              </a:rPr>
              <a:t/>
            </a:r>
            <a:br>
              <a:rPr lang="en-US" sz="9600" b="1" dirty="0" smtClean="0">
                <a:ln w="38100">
                  <a:solidFill>
                    <a:srgbClr val="FFFF00"/>
                  </a:solidFill>
                  <a:prstDash val="solid"/>
                  <a:miter lim="800000"/>
                </a:ln>
                <a:noFill/>
                <a:effectLst>
                  <a:glow>
                    <a:srgbClr val="FFFF00">
                      <a:alpha val="75000"/>
                    </a:srgbClr>
                  </a:glow>
                  <a:outerShdw blurRad="25500" dist="23000" dir="7020000" algn="tl">
                    <a:srgbClr val="000000">
                      <a:alpha val="50000"/>
                    </a:srgbClr>
                  </a:outerShdw>
                </a:effectLst>
              </a:rPr>
            </a:br>
            <a:r>
              <a:rPr lang="en-US" sz="9600" b="1" dirty="0" smtClean="0">
                <a:ln w="38100">
                  <a:solidFill>
                    <a:srgbClr val="FFFF00"/>
                  </a:solidFill>
                  <a:prstDash val="solid"/>
                  <a:miter lim="800000"/>
                </a:ln>
                <a:noFill/>
                <a:effectLst>
                  <a:glow>
                    <a:srgbClr val="FFFF00">
                      <a:alpha val="75000"/>
                    </a:srgbClr>
                  </a:glow>
                  <a:outerShdw blurRad="25500" dist="23000" dir="7020000" algn="tl">
                    <a:srgbClr val="000000">
                      <a:alpha val="50000"/>
                    </a:srgbClr>
                  </a:outerShdw>
                </a:effectLst>
                <a:latin typeface="Arial"/>
                <a:cs typeface="Arial"/>
              </a:rPr>
              <a:t>WARS</a:t>
            </a:r>
            <a:endParaRPr lang="en-US" sz="9600" b="1" dirty="0">
              <a:ln w="38100">
                <a:solidFill>
                  <a:srgbClr val="FFFF00"/>
                </a:solidFill>
                <a:prstDash val="solid"/>
                <a:miter lim="800000"/>
              </a:ln>
              <a:noFill/>
              <a:effectLst>
                <a:glow>
                  <a:srgbClr val="FFFF00">
                    <a:alpha val="75000"/>
                  </a:srgbClr>
                </a:glow>
                <a:outerShdw blurRad="25500" dist="23000" dir="7020000" algn="tl">
                  <a:srgbClr val="000000">
                    <a:alpha val="50000"/>
                  </a:srgbClr>
                </a:outerShdw>
              </a:effectLst>
              <a:latin typeface="Arial"/>
              <a:cs typeface="Arial"/>
            </a:endParaRPr>
          </a:p>
        </p:txBody>
      </p:sp>
      <p:sp>
        <p:nvSpPr>
          <p:cNvPr id="3" name="Subtitle 2"/>
          <p:cNvSpPr>
            <a:spLocks noGrp="1"/>
          </p:cNvSpPr>
          <p:nvPr>
            <p:ph type="subTitle" idx="1"/>
          </p:nvPr>
        </p:nvSpPr>
        <p:spPr>
          <a:xfrm>
            <a:off x="1371600" y="4371346"/>
            <a:ext cx="6400800" cy="1752600"/>
          </a:xfrm>
        </p:spPr>
        <p:txBody>
          <a:bodyPr/>
          <a:lstStyle/>
          <a:p>
            <a:r>
              <a:rPr lang="en-US" dirty="0" smtClean="0">
                <a:latin typeface="Arial"/>
                <a:cs typeface="Arial"/>
              </a:rPr>
              <a:t>Securing</a:t>
            </a:r>
            <a:r>
              <a:rPr lang="en-US" dirty="0" smtClean="0"/>
              <a:t> the New Hope</a:t>
            </a:r>
            <a:endParaRPr lang="en-US" dirty="0"/>
          </a:p>
        </p:txBody>
      </p:sp>
      <p:pic>
        <p:nvPicPr>
          <p:cNvPr id="4" name="Star Wars Main Theme.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69573" y="5717546"/>
            <a:ext cx="812800" cy="812800"/>
          </a:xfrm>
          <a:prstGeom prst="rect">
            <a:avLst/>
          </a:prstGeom>
        </p:spPr>
      </p:pic>
    </p:spTree>
    <p:extLst>
      <p:ext uri="{BB962C8B-B14F-4D97-AF65-F5344CB8AC3E}">
        <p14:creationId xmlns:p14="http://schemas.microsoft.com/office/powerpoint/2010/main" val="668211159"/>
      </p:ext>
    </p:extLst>
  </p:cSld>
  <p:clrMapOvr>
    <a:masterClrMapping/>
  </p:clrMapOvr>
  <mc:AlternateContent xmlns:mc="http://schemas.openxmlformats.org/markup-compatibility/2006">
    <mc:Choice xmlns:p14="http://schemas.microsoft.com/office/powerpoint/2010/main" Requires="p14">
      <p:transition spd="slow" p14:dur="2000" advClick="0" advTm="5000"/>
    </mc:Choice>
    <mc:Fallback>
      <p:transition xmlns:p14="http://schemas.microsoft.com/office/powerpoint/2010/main" spd="slow" advClick="0" advTm="5000"/>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23" presetClass="entr" presetSubtype="32" fill="hold" grpId="0" nodeType="withEffect">
                                  <p:stCondLst>
                                    <p:cond delay="1500"/>
                                  </p:stCondLst>
                                  <p:childTnLst>
                                    <p:set>
                                      <p:cBhvr>
                                        <p:cTn id="8" dur="1" fill="hold">
                                          <p:stCondLst>
                                            <p:cond delay="0"/>
                                          </p:stCondLst>
                                        </p:cTn>
                                        <p:tgtEl>
                                          <p:spTgt spid="2"/>
                                        </p:tgtEl>
                                        <p:attrNameLst>
                                          <p:attrName>style.visibility</p:attrName>
                                        </p:attrNameLst>
                                      </p:cBhvr>
                                      <p:to>
                                        <p:strVal val="visible"/>
                                      </p:to>
                                    </p:set>
                                    <p:anim calcmode="lin" valueType="num">
                                      <p:cBhvr>
                                        <p:cTn id="9" dur="3000" fill="hold"/>
                                        <p:tgtEl>
                                          <p:spTgt spid="2"/>
                                        </p:tgtEl>
                                        <p:attrNameLst>
                                          <p:attrName>ppt_w</p:attrName>
                                        </p:attrNameLst>
                                      </p:cBhvr>
                                      <p:tavLst>
                                        <p:tav tm="0">
                                          <p:val>
                                            <p:strVal val="4*#ppt_w"/>
                                          </p:val>
                                        </p:tav>
                                        <p:tav tm="100000">
                                          <p:val>
                                            <p:strVal val="#ppt_w"/>
                                          </p:val>
                                        </p:tav>
                                      </p:tavLst>
                                    </p:anim>
                                    <p:anim calcmode="lin" valueType="num">
                                      <p:cBhvr>
                                        <p:cTn id="10" dur="3000" fill="hold"/>
                                        <p:tgtEl>
                                          <p:spTgt spid="2"/>
                                        </p:tgtEl>
                                        <p:attrNameLst>
                                          <p:attrName>ppt_h</p:attrName>
                                        </p:attrNameLst>
                                      </p:cBhvr>
                                      <p:tavLst>
                                        <p:tav tm="0">
                                          <p:val>
                                            <p:strVal val="4*#ppt_h"/>
                                          </p:val>
                                        </p:tav>
                                        <p:tav tm="100000">
                                          <p:val>
                                            <p:strVal val="#ppt_h"/>
                                          </p:val>
                                        </p:tav>
                                      </p:tavLst>
                                    </p:anim>
                                  </p:childTnLst>
                                </p:cTn>
                              </p:par>
                              <p:par>
                                <p:cTn id="11" presetID="23" presetClass="entr" presetSubtype="32" fill="hold" grpId="0" nodeType="withEffect">
                                  <p:stCondLst>
                                    <p:cond delay="150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3000" fill="hold"/>
                                        <p:tgtEl>
                                          <p:spTgt spid="3">
                                            <p:txEl>
                                              <p:pRg st="0" end="0"/>
                                            </p:txEl>
                                          </p:spTgt>
                                        </p:tgtEl>
                                        <p:attrNameLst>
                                          <p:attrName>ppt_w</p:attrName>
                                        </p:attrNameLst>
                                      </p:cBhvr>
                                      <p:tavLst>
                                        <p:tav tm="0">
                                          <p:val>
                                            <p:strVal val="4*#ppt_w"/>
                                          </p:val>
                                        </p:tav>
                                        <p:tav tm="100000">
                                          <p:val>
                                            <p:strVal val="#ppt_w"/>
                                          </p:val>
                                        </p:tav>
                                      </p:tavLst>
                                    </p:anim>
                                    <p:anim calcmode="lin" valueType="num">
                                      <p:cBhvr>
                                        <p:cTn id="14" dur="3000" fill="hold"/>
                                        <p:tgtEl>
                                          <p:spTgt spid="3">
                                            <p:txEl>
                                              <p:pRg st="0" end="0"/>
                                            </p:txEl>
                                          </p:spTgt>
                                        </p:tgtEl>
                                        <p:attrNameLst>
                                          <p:attrName>ppt_h</p:attrName>
                                        </p:attrNameLst>
                                      </p:cBhvr>
                                      <p:tavLst>
                                        <p:tav tm="0">
                                          <p:val>
                                            <p:strVal val="4*#ppt_h"/>
                                          </p:val>
                                        </p:tav>
                                        <p:tav tm="100000">
                                          <p:val>
                                            <p:strVal val="#ppt_h"/>
                                          </p:val>
                                        </p:tav>
                                      </p:tavLst>
                                    </p:anim>
                                  </p:childTnLst>
                                </p:cTn>
                              </p:par>
                            </p:childTnLst>
                          </p:cTn>
                        </p:par>
                        <p:par>
                          <p:cTn id="15" fill="hold">
                            <p:stCondLst>
                              <p:cond delay="4500"/>
                            </p:stCondLst>
                            <p:childTnLst>
                              <p:par>
                                <p:cTn id="16" presetID="23" presetClass="exit" presetSubtype="32" fill="hold" grpId="1" nodeType="afterEffect">
                                  <p:stCondLst>
                                    <p:cond delay="0"/>
                                  </p:stCondLst>
                                  <p:childTnLst>
                                    <p:anim calcmode="lin" valueType="num">
                                      <p:cBhvr>
                                        <p:cTn id="17" dur="3000"/>
                                        <p:tgtEl>
                                          <p:spTgt spid="2"/>
                                        </p:tgtEl>
                                        <p:attrNameLst>
                                          <p:attrName>ppt_w</p:attrName>
                                        </p:attrNameLst>
                                      </p:cBhvr>
                                      <p:tavLst>
                                        <p:tav tm="0">
                                          <p:val>
                                            <p:strVal val="ppt_w"/>
                                          </p:val>
                                        </p:tav>
                                        <p:tav tm="100000">
                                          <p:val>
                                            <p:fltVal val="0"/>
                                          </p:val>
                                        </p:tav>
                                      </p:tavLst>
                                    </p:anim>
                                    <p:anim calcmode="lin" valueType="num">
                                      <p:cBhvr>
                                        <p:cTn id="18" dur="3000"/>
                                        <p:tgtEl>
                                          <p:spTgt spid="2"/>
                                        </p:tgtEl>
                                        <p:attrNameLst>
                                          <p:attrName>ppt_h</p:attrName>
                                        </p:attrNameLst>
                                      </p:cBhvr>
                                      <p:tavLst>
                                        <p:tav tm="0">
                                          <p:val>
                                            <p:strVal val="ppt_h"/>
                                          </p:val>
                                        </p:tav>
                                        <p:tav tm="100000">
                                          <p:val>
                                            <p:fltVal val="0"/>
                                          </p:val>
                                        </p:tav>
                                      </p:tavLst>
                                    </p:anim>
                                    <p:set>
                                      <p:cBhvr>
                                        <p:cTn id="19" dur="1" fill="hold">
                                          <p:stCondLst>
                                            <p:cond delay="2999"/>
                                          </p:stCondLst>
                                        </p:cTn>
                                        <p:tgtEl>
                                          <p:spTgt spid="2"/>
                                        </p:tgtEl>
                                        <p:attrNameLst>
                                          <p:attrName>style.visibility</p:attrName>
                                        </p:attrNameLst>
                                      </p:cBhvr>
                                      <p:to>
                                        <p:strVal val="hidden"/>
                                      </p:to>
                                    </p:set>
                                  </p:childTnLst>
                                </p:cTn>
                              </p:par>
                              <p:par>
                                <p:cTn id="20" presetID="23" presetClass="exit" presetSubtype="32" fill="hold" grpId="1" nodeType="withEffect">
                                  <p:stCondLst>
                                    <p:cond delay="0"/>
                                  </p:stCondLst>
                                  <p:childTnLst>
                                    <p:anim calcmode="lin" valueType="num">
                                      <p:cBhvr>
                                        <p:cTn id="21" dur="3000"/>
                                        <p:tgtEl>
                                          <p:spTgt spid="3">
                                            <p:txEl>
                                              <p:pRg st="0" end="0"/>
                                            </p:txEl>
                                          </p:spTgt>
                                        </p:tgtEl>
                                        <p:attrNameLst>
                                          <p:attrName>ppt_w</p:attrName>
                                        </p:attrNameLst>
                                      </p:cBhvr>
                                      <p:tavLst>
                                        <p:tav tm="0">
                                          <p:val>
                                            <p:strVal val="ppt_w"/>
                                          </p:val>
                                        </p:tav>
                                        <p:tav tm="100000">
                                          <p:val>
                                            <p:fltVal val="0"/>
                                          </p:val>
                                        </p:tav>
                                      </p:tavLst>
                                    </p:anim>
                                    <p:anim calcmode="lin" valueType="num">
                                      <p:cBhvr>
                                        <p:cTn id="22" dur="3000"/>
                                        <p:tgtEl>
                                          <p:spTgt spid="3">
                                            <p:txEl>
                                              <p:pRg st="0" end="0"/>
                                            </p:txEl>
                                          </p:spTgt>
                                        </p:tgtEl>
                                        <p:attrNameLst>
                                          <p:attrName>ppt_h</p:attrName>
                                        </p:attrNameLst>
                                      </p:cBhvr>
                                      <p:tavLst>
                                        <p:tav tm="0">
                                          <p:val>
                                            <p:strVal val="ppt_h"/>
                                          </p:val>
                                        </p:tav>
                                        <p:tav tm="100000">
                                          <p:val>
                                            <p:fltVal val="0"/>
                                          </p:val>
                                        </p:tav>
                                      </p:tavLst>
                                    </p:anim>
                                    <p:set>
                                      <p:cBhvr>
                                        <p:cTn id="23" dur="1" fill="hold">
                                          <p:stCondLst>
                                            <p:cond delay="2999"/>
                                          </p:stCondLst>
                                        </p:cTn>
                                        <p:tgtEl>
                                          <p:spTgt spid="3">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4" fill="hold" display="0">
                  <p:stCondLst>
                    <p:cond delay="indefinite"/>
                  </p:stCondLst>
                  <p:endCondLst>
                    <p:cond evt="onStopAudio" delay="0">
                      <p:tgtEl>
                        <p:sldTgt/>
                      </p:tgtEl>
                    </p:cond>
                  </p:endCondLst>
                </p:cTn>
                <p:tgtEl>
                  <p:spTgt spid="4"/>
                </p:tgtEl>
              </p:cMediaNode>
            </p:audio>
          </p:childTnLst>
        </p:cTn>
      </p:par>
    </p:tnLst>
    <p:bldLst>
      <p:bldP spid="2" grpId="0"/>
      <p:bldP spid="2" grpId="1"/>
      <p:bldP spid="3" grpId="0" build="p"/>
      <p:bldP spid="3" grpId="1"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818210" y="384482"/>
            <a:ext cx="7507581" cy="9448741"/>
          </a:xfrm>
          <a:prstGeom prst="rect">
            <a:avLst/>
          </a:prstGeom>
          <a:noFill/>
        </p:spPr>
        <p:txBody>
          <a:bodyPr wrap="square" rtlCol="0">
            <a:spAutoFit/>
          </a:bodyPr>
          <a:lstStyle/>
          <a:p>
            <a:pPr algn="just"/>
            <a:r>
              <a:rPr lang="en-US" sz="3200" b="1" dirty="0" smtClean="0">
                <a:solidFill>
                  <a:srgbClr val="FFFF00"/>
                </a:solidFill>
                <a:latin typeface="Arial"/>
                <a:cs typeface="Arial"/>
              </a:rPr>
              <a:t>Rebel spaceships, striking from a hidden base, have won their first victory against the evil Galactic Empire.</a:t>
            </a:r>
          </a:p>
          <a:p>
            <a:pPr algn="just"/>
            <a:endParaRPr lang="en-US" sz="3200" b="1" dirty="0">
              <a:solidFill>
                <a:srgbClr val="FFFF00"/>
              </a:solidFill>
              <a:latin typeface="Arial"/>
              <a:cs typeface="Arial"/>
            </a:endParaRPr>
          </a:p>
          <a:p>
            <a:pPr algn="just"/>
            <a:r>
              <a:rPr lang="en-US" sz="3200" b="1" dirty="0" smtClean="0">
                <a:solidFill>
                  <a:srgbClr val="FFFF00"/>
                </a:solidFill>
                <a:latin typeface="Arial"/>
                <a:cs typeface="Arial"/>
              </a:rPr>
              <a:t>In anticipation of the empire striking back, the rebel forces decide to re-secure their galactic infrastructure to avoid enemy infiltration. </a:t>
            </a:r>
          </a:p>
          <a:p>
            <a:pPr algn="just"/>
            <a:endParaRPr lang="en-US" sz="3200" b="1" dirty="0">
              <a:solidFill>
                <a:srgbClr val="FFFF00"/>
              </a:solidFill>
              <a:latin typeface="Arial"/>
              <a:cs typeface="Arial"/>
            </a:endParaRPr>
          </a:p>
          <a:p>
            <a:pPr algn="just"/>
            <a:r>
              <a:rPr lang="en-US" sz="3200" b="1" dirty="0" smtClean="0">
                <a:solidFill>
                  <a:srgbClr val="FFFF00"/>
                </a:solidFill>
                <a:latin typeface="Arial"/>
                <a:cs typeface="Arial"/>
              </a:rPr>
              <a:t>You have been tasked to manage security access to all of the rebel forces’ vital resources. This entails creating memorable yet secure passwords to guard against unauthorized breaches, and granting access to legitimate entities.</a:t>
            </a:r>
          </a:p>
          <a:p>
            <a:pPr algn="just"/>
            <a:endParaRPr lang="en-US" sz="3200" b="1" dirty="0">
              <a:solidFill>
                <a:srgbClr val="FFFF00"/>
              </a:solidFill>
              <a:latin typeface="Arial"/>
              <a:cs typeface="Arial"/>
            </a:endParaRPr>
          </a:p>
          <a:p>
            <a:pPr algn="just"/>
            <a:r>
              <a:rPr lang="en-US" sz="3200" b="1" dirty="0" smtClean="0">
                <a:solidFill>
                  <a:srgbClr val="FFFF00"/>
                </a:solidFill>
                <a:latin typeface="Arial"/>
                <a:cs typeface="Arial"/>
              </a:rPr>
              <a:t>May the Schwartz be with you.</a:t>
            </a:r>
            <a:endParaRPr lang="en-US" sz="3200" b="1" dirty="0">
              <a:solidFill>
                <a:srgbClr val="FFFF00"/>
              </a:solidFill>
              <a:latin typeface="Arial"/>
              <a:cs typeface="Arial"/>
            </a:endParaRPr>
          </a:p>
        </p:txBody>
      </p:sp>
    </p:spTree>
    <p:extLst>
      <p:ext uri="{BB962C8B-B14F-4D97-AF65-F5344CB8AC3E}">
        <p14:creationId xmlns:p14="http://schemas.microsoft.com/office/powerpoint/2010/main" val="2862140129"/>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xmlns:p14="http://schemas.microsoft.com/office/powerpoint/2010/main" spd="slow" advClick="0" advTm="0"/>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10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000" fill="hold"/>
                                        <p:tgtEl>
                                          <p:spTgt spid="5"/>
                                        </p:tgtEl>
                                        <p:attrNameLst>
                                          <p:attrName>ppt_x</p:attrName>
                                        </p:attrNameLst>
                                      </p:cBhvr>
                                      <p:tavLst>
                                        <p:tav tm="0">
                                          <p:val>
                                            <p:strVal val="#ppt_x"/>
                                          </p:val>
                                        </p:tav>
                                        <p:tav tm="100000">
                                          <p:val>
                                            <p:strVal val="#ppt_x"/>
                                          </p:val>
                                        </p:tav>
                                      </p:tavLst>
                                    </p:anim>
                                    <p:anim calcmode="lin" valueType="num">
                                      <p:cBhvr additive="base">
                                        <p:cTn id="8" dur="120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13000"/>
                            </p:stCondLst>
                            <p:childTnLst>
                              <p:par>
                                <p:cTn id="10" presetID="2" presetClass="exit" presetSubtype="1" fill="hold" grpId="1" nodeType="afterEffect">
                                  <p:stCondLst>
                                    <p:cond delay="0"/>
                                  </p:stCondLst>
                                  <p:childTnLst>
                                    <p:anim calcmode="lin" valueType="num">
                                      <p:cBhvr additive="base">
                                        <p:cTn id="11" dur="12000"/>
                                        <p:tgtEl>
                                          <p:spTgt spid="5"/>
                                        </p:tgtEl>
                                        <p:attrNameLst>
                                          <p:attrName>ppt_x</p:attrName>
                                        </p:attrNameLst>
                                      </p:cBhvr>
                                      <p:tavLst>
                                        <p:tav tm="0">
                                          <p:val>
                                            <p:strVal val="ppt_x"/>
                                          </p:val>
                                        </p:tav>
                                        <p:tav tm="100000">
                                          <p:val>
                                            <p:strVal val="ppt_x"/>
                                          </p:val>
                                        </p:tav>
                                      </p:tavLst>
                                    </p:anim>
                                    <p:anim calcmode="lin" valueType="num">
                                      <p:cBhvr additive="base">
                                        <p:cTn id="12" dur="12000"/>
                                        <p:tgtEl>
                                          <p:spTgt spid="5"/>
                                        </p:tgtEl>
                                        <p:attrNameLst>
                                          <p:attrName>ppt_y</p:attrName>
                                        </p:attrNameLst>
                                      </p:cBhvr>
                                      <p:tavLst>
                                        <p:tav tm="0">
                                          <p:val>
                                            <p:strVal val="ppt_y"/>
                                          </p:val>
                                        </p:tav>
                                        <p:tav tm="100000">
                                          <p:val>
                                            <p:strVal val="0-ppt_h/2"/>
                                          </p:val>
                                        </p:tav>
                                      </p:tavLst>
                                    </p:anim>
                                    <p:set>
                                      <p:cBhvr>
                                        <p:cTn id="13" dur="1" fill="hold">
                                          <p:stCondLst>
                                            <p:cond delay="11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00"/>
                </a:solidFill>
                <a:latin typeface="Arial"/>
                <a:cs typeface="Arial"/>
              </a:rPr>
              <a:t>Core Mechanic</a:t>
            </a:r>
            <a:endParaRPr lang="en-US" dirty="0">
              <a:solidFill>
                <a:srgbClr val="FFFF00"/>
              </a:solidFill>
              <a:latin typeface="Arial"/>
              <a:cs typeface="Arial"/>
            </a:endParaRPr>
          </a:p>
        </p:txBody>
      </p:sp>
      <p:sp>
        <p:nvSpPr>
          <p:cNvPr id="3" name="Content Placeholder 2"/>
          <p:cNvSpPr>
            <a:spLocks noGrp="1"/>
          </p:cNvSpPr>
          <p:nvPr>
            <p:ph idx="1"/>
          </p:nvPr>
        </p:nvSpPr>
        <p:spPr/>
        <p:txBody>
          <a:bodyPr>
            <a:normAutofit fontScale="85000" lnSpcReduction="20000"/>
          </a:bodyPr>
          <a:lstStyle/>
          <a:p>
            <a:r>
              <a:rPr lang="en-US" dirty="0" smtClean="0">
                <a:solidFill>
                  <a:schemeClr val="bg1"/>
                </a:solidFill>
                <a:latin typeface="Arial"/>
                <a:cs typeface="Arial"/>
              </a:rPr>
              <a:t>You are captain of the command center, from which you can oversee all of the rebel resources hovering in space</a:t>
            </a:r>
          </a:p>
          <a:p>
            <a:pPr lvl="1"/>
            <a:r>
              <a:rPr lang="en-US" dirty="0" smtClean="0">
                <a:solidFill>
                  <a:schemeClr val="bg1"/>
                </a:solidFill>
                <a:latin typeface="Arial"/>
                <a:cs typeface="Arial"/>
              </a:rPr>
              <a:t>E.g. weapon chambers, food reserves, infirmary ships, refueling stations, money vaults, docking stations, super laser control rooms</a:t>
            </a:r>
          </a:p>
          <a:p>
            <a:r>
              <a:rPr lang="en-US" dirty="0" smtClean="0">
                <a:solidFill>
                  <a:schemeClr val="bg1"/>
                </a:solidFill>
                <a:latin typeface="Arial"/>
                <a:cs typeface="Arial"/>
              </a:rPr>
              <a:t>Initially, all resources are unlocked; you need to create a distinct password to protect access to each resource</a:t>
            </a:r>
          </a:p>
          <a:p>
            <a:r>
              <a:rPr lang="en-US" dirty="0" smtClean="0">
                <a:solidFill>
                  <a:schemeClr val="bg1"/>
                </a:solidFill>
                <a:latin typeface="Arial"/>
                <a:cs typeface="Arial"/>
              </a:rPr>
              <a:t>During game play, additional resources (e.g. new food reserves) may be introduced that need to be secured</a:t>
            </a:r>
            <a:endParaRPr lang="en-US" dirty="0">
              <a:solidFill>
                <a:schemeClr val="bg1"/>
              </a:solidFill>
              <a:latin typeface="Arial"/>
              <a:cs typeface="Arial"/>
            </a:endParaRPr>
          </a:p>
        </p:txBody>
      </p:sp>
      <p:pic>
        <p:nvPicPr>
          <p:cNvPr id="5" name="Picture 4"/>
          <p:cNvPicPr>
            <a:picLocks noChangeAspect="1"/>
          </p:cNvPicPr>
          <p:nvPr/>
        </p:nvPicPr>
        <p:blipFill>
          <a:blip r:embed="rId3"/>
          <a:stretch>
            <a:fillRect/>
          </a:stretch>
        </p:blipFill>
        <p:spPr>
          <a:xfrm>
            <a:off x="7031925" y="274638"/>
            <a:ext cx="1654875" cy="1098920"/>
          </a:xfrm>
          <a:prstGeom prst="rect">
            <a:avLst/>
          </a:prstGeom>
        </p:spPr>
      </p:pic>
      <p:pic>
        <p:nvPicPr>
          <p:cNvPr id="6" name="Picture 5"/>
          <p:cNvPicPr>
            <a:picLocks noChangeAspect="1"/>
          </p:cNvPicPr>
          <p:nvPr/>
        </p:nvPicPr>
        <p:blipFill>
          <a:blip r:embed="rId3"/>
          <a:stretch>
            <a:fillRect/>
          </a:stretch>
        </p:blipFill>
        <p:spPr>
          <a:xfrm flipH="1">
            <a:off x="457200" y="274638"/>
            <a:ext cx="1654875" cy="1098920"/>
          </a:xfrm>
          <a:prstGeom prst="rect">
            <a:avLst/>
          </a:prstGeom>
        </p:spPr>
      </p:pic>
    </p:spTree>
    <p:extLst>
      <p:ext uri="{BB962C8B-B14F-4D97-AF65-F5344CB8AC3E}">
        <p14:creationId xmlns:p14="http://schemas.microsoft.com/office/powerpoint/2010/main" val="85259085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00"/>
                </a:solidFill>
                <a:latin typeface="Arial"/>
                <a:cs typeface="Arial"/>
              </a:rPr>
              <a:t>Core Mechanic</a:t>
            </a:r>
            <a:endParaRPr lang="en-US" dirty="0">
              <a:solidFill>
                <a:srgbClr val="FFFF00"/>
              </a:solidFill>
              <a:latin typeface="Arial"/>
              <a:cs typeface="Arial"/>
            </a:endParaRPr>
          </a:p>
        </p:txBody>
      </p:sp>
      <p:sp>
        <p:nvSpPr>
          <p:cNvPr id="3" name="Content Placeholder 2"/>
          <p:cNvSpPr>
            <a:spLocks noGrp="1"/>
          </p:cNvSpPr>
          <p:nvPr>
            <p:ph idx="1"/>
          </p:nvPr>
        </p:nvSpPr>
        <p:spPr>
          <a:xfrm>
            <a:off x="457200" y="1717782"/>
            <a:ext cx="8229600" cy="4525963"/>
          </a:xfrm>
        </p:spPr>
        <p:txBody>
          <a:bodyPr>
            <a:normAutofit/>
          </a:bodyPr>
          <a:lstStyle/>
          <a:p>
            <a:r>
              <a:rPr lang="en-US" dirty="0" smtClean="0">
                <a:solidFill>
                  <a:srgbClr val="FFFFFF"/>
                </a:solidFill>
                <a:latin typeface="Arial"/>
                <a:cs typeface="Arial"/>
              </a:rPr>
              <a:t>Galactic Empire ships are trying to compromise rebel resources; you must lock each resource (by creating a secure password) before enemy ships reach them</a:t>
            </a:r>
          </a:p>
          <a:p>
            <a:r>
              <a:rPr lang="en-US" dirty="0" smtClean="0">
                <a:solidFill>
                  <a:srgbClr val="FFFFFF"/>
                </a:solidFill>
                <a:latin typeface="Arial"/>
                <a:cs typeface="Arial"/>
              </a:rPr>
              <a:t>Failure to do so will result in a hostile takeover of the rebel forces, and captivity in </a:t>
            </a:r>
            <a:r>
              <a:rPr lang="en-US" dirty="0" err="1" smtClean="0">
                <a:solidFill>
                  <a:srgbClr val="FFFFFF"/>
                </a:solidFill>
                <a:latin typeface="Arial"/>
                <a:cs typeface="Arial"/>
              </a:rPr>
              <a:t>carbonite</a:t>
            </a:r>
            <a:endParaRPr lang="en-US" dirty="0" smtClean="0">
              <a:solidFill>
                <a:srgbClr val="FFFFFF"/>
              </a:solidFill>
              <a:latin typeface="Arial"/>
              <a:cs typeface="Arial"/>
            </a:endParaRPr>
          </a:p>
          <a:p>
            <a:pPr marL="0" indent="0">
              <a:buNone/>
            </a:pPr>
            <a:endParaRPr lang="en-US" dirty="0">
              <a:solidFill>
                <a:srgbClr val="FFFFFF"/>
              </a:solidFill>
              <a:latin typeface="Arial"/>
              <a:cs typeface="Arial"/>
            </a:endParaRPr>
          </a:p>
        </p:txBody>
      </p:sp>
      <p:pic>
        <p:nvPicPr>
          <p:cNvPr id="4" name="Picture 3"/>
          <p:cNvPicPr>
            <a:picLocks noChangeAspect="1"/>
          </p:cNvPicPr>
          <p:nvPr/>
        </p:nvPicPr>
        <p:blipFill>
          <a:blip r:embed="rId3"/>
          <a:stretch>
            <a:fillRect/>
          </a:stretch>
        </p:blipFill>
        <p:spPr>
          <a:xfrm>
            <a:off x="544787" y="288351"/>
            <a:ext cx="1756941" cy="1311849"/>
          </a:xfrm>
          <a:prstGeom prst="rect">
            <a:avLst/>
          </a:prstGeom>
        </p:spPr>
      </p:pic>
      <p:pic>
        <p:nvPicPr>
          <p:cNvPr id="6" name="Picture 5"/>
          <p:cNvPicPr>
            <a:picLocks noChangeAspect="1"/>
          </p:cNvPicPr>
          <p:nvPr/>
        </p:nvPicPr>
        <p:blipFill>
          <a:blip r:embed="rId4"/>
          <a:stretch>
            <a:fillRect/>
          </a:stretch>
        </p:blipFill>
        <p:spPr>
          <a:xfrm>
            <a:off x="5887020" y="4915096"/>
            <a:ext cx="2273643" cy="1817913"/>
          </a:xfrm>
          <a:prstGeom prst="rect">
            <a:avLst/>
          </a:prstGeom>
        </p:spPr>
      </p:pic>
    </p:spTree>
    <p:extLst>
      <p:ext uri="{BB962C8B-B14F-4D97-AF65-F5344CB8AC3E}">
        <p14:creationId xmlns:p14="http://schemas.microsoft.com/office/powerpoint/2010/main" val="3880297150"/>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218</TotalTime>
  <Words>409</Words>
  <Application>Microsoft Macintosh PowerPoint</Application>
  <PresentationFormat>On-screen Show (4:3)</PresentationFormat>
  <Paragraphs>38</Paragraphs>
  <Slides>10</Slides>
  <Notes>0</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Creating/Remembering Secure Passwords</vt:lpstr>
      <vt:lpstr>PowerPoint Presentation</vt:lpstr>
      <vt:lpstr>Secure And Memorable Passwords</vt:lpstr>
      <vt:lpstr>Secure And Memorable Passwords</vt:lpstr>
      <vt:lpstr>A long time ago in a galaxy far, far away…</vt:lpstr>
      <vt:lpstr>STAR WARS</vt:lpstr>
      <vt:lpstr>PowerPoint Presentation</vt:lpstr>
      <vt:lpstr>Core Mechanic</vt:lpstr>
      <vt:lpstr>Core Mechanic</vt:lpstr>
      <vt:lpstr>Core Mechanic</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Galactic Security Defender</dc:title>
  <dc:creator>Hain-Lee Hsueh</dc:creator>
  <cp:lastModifiedBy>Hain-Lee Hsueh</cp:lastModifiedBy>
  <cp:revision>16</cp:revision>
  <dcterms:created xsi:type="dcterms:W3CDTF">2012-02-08T05:02:44Z</dcterms:created>
  <dcterms:modified xsi:type="dcterms:W3CDTF">2012-02-09T03:34:42Z</dcterms:modified>
</cp:coreProperties>
</file>

<file path=docProps/thumbnail.jpeg>
</file>